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72" r:id="rId2"/>
    <p:sldId id="561" r:id="rId3"/>
    <p:sldId id="540" r:id="rId4"/>
    <p:sldId id="562" r:id="rId5"/>
    <p:sldId id="567" r:id="rId6"/>
    <p:sldId id="568" r:id="rId7"/>
    <p:sldId id="545" r:id="rId8"/>
    <p:sldId id="544" r:id="rId9"/>
    <p:sldId id="612" r:id="rId10"/>
    <p:sldId id="563" r:id="rId11"/>
    <p:sldId id="569" r:id="rId12"/>
    <p:sldId id="564" r:id="rId13"/>
    <p:sldId id="570" r:id="rId14"/>
    <p:sldId id="543" r:id="rId15"/>
    <p:sldId id="542" r:id="rId16"/>
    <p:sldId id="548" r:id="rId17"/>
    <p:sldId id="565" r:id="rId18"/>
    <p:sldId id="547" r:id="rId19"/>
    <p:sldId id="552" r:id="rId20"/>
    <p:sldId id="566" r:id="rId21"/>
    <p:sldId id="551" r:id="rId22"/>
    <p:sldId id="571" r:id="rId23"/>
    <p:sldId id="572" r:id="rId24"/>
    <p:sldId id="575" r:id="rId25"/>
    <p:sldId id="578" r:id="rId26"/>
    <p:sldId id="584" r:id="rId27"/>
    <p:sldId id="583" r:id="rId28"/>
    <p:sldId id="587" r:id="rId29"/>
    <p:sldId id="588" r:id="rId30"/>
    <p:sldId id="589" r:id="rId31"/>
    <p:sldId id="590" r:id="rId32"/>
    <p:sldId id="582" r:id="rId33"/>
    <p:sldId id="573" r:id="rId34"/>
    <p:sldId id="553" r:id="rId35"/>
    <p:sldId id="574" r:id="rId36"/>
    <p:sldId id="541" r:id="rId37"/>
    <p:sldId id="591" r:id="rId38"/>
    <p:sldId id="592" r:id="rId39"/>
    <p:sldId id="593" r:id="rId40"/>
    <p:sldId id="599" r:id="rId41"/>
    <p:sldId id="598" r:id="rId42"/>
    <p:sldId id="600" r:id="rId43"/>
    <p:sldId id="601" r:id="rId44"/>
    <p:sldId id="597" r:id="rId45"/>
    <p:sldId id="596" r:id="rId46"/>
    <p:sldId id="595" r:id="rId47"/>
    <p:sldId id="603" r:id="rId48"/>
    <p:sldId id="605" r:id="rId49"/>
    <p:sldId id="602" r:id="rId50"/>
    <p:sldId id="594" r:id="rId51"/>
    <p:sldId id="609" r:id="rId52"/>
    <p:sldId id="608" r:id="rId53"/>
    <p:sldId id="607" r:id="rId54"/>
    <p:sldId id="556" r:id="rId55"/>
    <p:sldId id="536" r:id="rId56"/>
    <p:sldId id="539" r:id="rId57"/>
    <p:sldId id="538" r:id="rId58"/>
    <p:sldId id="537" r:id="rId59"/>
    <p:sldId id="535" r:id="rId60"/>
    <p:sldId id="529" r:id="rId61"/>
    <p:sldId id="488" r:id="rId62"/>
    <p:sldId id="293" r:id="rId63"/>
    <p:sldId id="313" r:id="rId64"/>
    <p:sldId id="320" r:id="rId65"/>
    <p:sldId id="316" r:id="rId66"/>
    <p:sldId id="261" r:id="rId67"/>
    <p:sldId id="502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9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540" y="108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ousmip/networking-java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13" Type="http://schemas.openxmlformats.org/officeDocument/2006/relationships/hyperlink" Target="http://www.slideshare.net/antonkeks/4-collections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17" Type="http://schemas.openxmlformats.org/officeDocument/2006/relationships/hyperlink" Target="http://www.slideshare.net/caroljmcdonald/java-generics-2485138?next_slideshow=1" TargetMode="External"/><Relationship Id="rId2" Type="http://schemas.openxmlformats.org/officeDocument/2006/relationships/hyperlink" Target="https://docs.oracle.com/javase/tutorial/reallybigindex.html" TargetMode="External"/><Relationship Id="rId16" Type="http://schemas.openxmlformats.org/officeDocument/2006/relationships/hyperlink" Target="http://www.slideshare.net/shahjahan786/generics-2796006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5" Type="http://schemas.openxmlformats.org/officeDocument/2006/relationships/hyperlink" Target="http://www.slideshare.net/AbhishekKhune/07-java-collection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Relationship Id="rId14" Type="http://schemas.openxmlformats.org/officeDocument/2006/relationships/hyperlink" Target="http://www.slideshare.net/andreaiacono/java8-39841939%20-%20Java8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EmertxeSlides/010-core-javaiofundamentals" TargetMode="External"/><Relationship Id="rId3" Type="http://schemas.openxmlformats.org/officeDocument/2006/relationships/hyperlink" Target="http://www.slideshare.net/antonkeks/10-threads" TargetMode="External"/><Relationship Id="rId7" Type="http://schemas.openxmlformats.org/officeDocument/2006/relationships/hyperlink" Target="http://new.51cto.com/" TargetMode="External"/><Relationship Id="rId2" Type="http://schemas.openxmlformats.org/officeDocument/2006/relationships/hyperlink" Target="http://www.slideshare.net/KavitaGanesan/is-66154415-kavitaganesan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lineking/io-package" TargetMode="External"/><Relationship Id="rId5" Type="http://schemas.openxmlformats.org/officeDocument/2006/relationships/hyperlink" Target="http://www.slideshare.net/javaonkar/thread-concurrancy" TargetMode="External"/><Relationship Id="rId10" Type="http://schemas.openxmlformats.org/officeDocument/2006/relationships/hyperlink" Target="http://www.slideshare.net/boulderjug/55-things-in-java-7" TargetMode="External"/><Relationship Id="rId4" Type="http://schemas.openxmlformats.org/officeDocument/2006/relationships/hyperlink" Target="http://www.slideshare.net/BenjDelMundo/java-thread-synchronization" TargetMode="External"/><Relationship Id="rId9" Type="http://schemas.openxmlformats.org/officeDocument/2006/relationships/hyperlink" Target="http://www.slideshare.net/martyhall/file-io-in-java-8-applying-the-power-of-stream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548" y="2240924"/>
            <a:ext cx="8888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u="sng" dirty="0" smtClean="0">
                <a:solidFill>
                  <a:srgbClr val="002060"/>
                </a:solidFill>
              </a:rPr>
              <a:t>Java Networking</a:t>
            </a:r>
            <a:endParaRPr lang="en-US" sz="11500" i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6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6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"/>
            <a:ext cx="9144425" cy="68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2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8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6912"/>
            <a:ext cx="9219881" cy="691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2852"/>
            <a:ext cx="9174469" cy="68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425" cy="68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1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03834"/>
            <a:ext cx="3109229" cy="49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9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0878"/>
            <a:ext cx="9171837" cy="6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"/>
            <a:ext cx="9123883" cy="6850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18638" y="253726"/>
            <a:ext cx="2370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Lab21.1: Demonstration of using InetAddress</a:t>
            </a:r>
          </a:p>
        </p:txBody>
      </p:sp>
    </p:spTree>
    <p:extLst>
      <p:ext uri="{BB962C8B-B14F-4D97-AF65-F5344CB8AC3E}">
        <p14:creationId xmlns:p14="http://schemas.microsoft.com/office/powerpoint/2010/main" val="13409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379" y="-1"/>
            <a:ext cx="9178804" cy="68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7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58300" y="700088"/>
            <a:ext cx="2693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Lab21.4: Demonstration of URL class:</a:t>
            </a:r>
          </a:p>
        </p:txBody>
      </p:sp>
    </p:spTree>
    <p:extLst>
      <p:ext uri="{BB962C8B-B14F-4D97-AF65-F5344CB8AC3E}">
        <p14:creationId xmlns:p14="http://schemas.microsoft.com/office/powerpoint/2010/main" val="21864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6912"/>
            <a:ext cx="9219881" cy="691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Reading from  a URL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1457325"/>
            <a:ext cx="108442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	</a:t>
            </a:r>
          </a:p>
          <a:p>
            <a:r>
              <a:rPr lang="en-US" sz="2800" u="sng" dirty="0" smtClean="0">
                <a:solidFill>
                  <a:srgbClr val="C00000"/>
                </a:solidFill>
              </a:rPr>
              <a:t>Ex:</a:t>
            </a:r>
            <a:endParaRPr lang="en-US" sz="2800" u="sng" dirty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	URL </a:t>
            </a:r>
            <a:r>
              <a:rPr lang="en-US" sz="2400" dirty="0">
                <a:solidFill>
                  <a:srgbClr val="C00000"/>
                </a:solidFill>
              </a:rPr>
              <a:t>oracle = new URL("http://www.oracle.com/");		</a:t>
            </a:r>
          </a:p>
          <a:p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 smtClean="0">
                <a:solidFill>
                  <a:srgbClr val="C00000"/>
                </a:solidFill>
              </a:rPr>
              <a:t>URLConnection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yc</a:t>
            </a:r>
            <a:r>
              <a:rPr lang="en-US" sz="2400" dirty="0">
                <a:solidFill>
                  <a:srgbClr val="C00000"/>
                </a:solidFill>
              </a:rPr>
              <a:t> = </a:t>
            </a:r>
            <a:r>
              <a:rPr lang="en-US" sz="2400" dirty="0" err="1">
                <a:solidFill>
                  <a:srgbClr val="C00000"/>
                </a:solidFill>
              </a:rPr>
              <a:t>oracle.openConnection</a:t>
            </a:r>
            <a:r>
              <a:rPr lang="en-US" sz="2400" dirty="0">
                <a:solidFill>
                  <a:srgbClr val="C00000"/>
                </a:solidFill>
              </a:rPr>
              <a:t>();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BufferedReader</a:t>
            </a:r>
            <a:r>
              <a:rPr lang="en-US" sz="2400" dirty="0">
                <a:solidFill>
                  <a:srgbClr val="C00000"/>
                </a:solidFill>
              </a:rPr>
              <a:t> in = new </a:t>
            </a:r>
            <a:r>
              <a:rPr lang="en-US" sz="2400" dirty="0" err="1">
                <a:solidFill>
                  <a:srgbClr val="C00000"/>
                </a:solidFill>
              </a:rPr>
              <a:t>BufferedReader</a:t>
            </a:r>
            <a:r>
              <a:rPr lang="en-US" sz="2400" dirty="0">
                <a:solidFill>
                  <a:srgbClr val="C00000"/>
                </a:solidFill>
              </a:rPr>
              <a:t>(new </a:t>
            </a:r>
            <a:r>
              <a:rPr lang="en-US" sz="2400" dirty="0" err="1">
                <a:solidFill>
                  <a:srgbClr val="C00000"/>
                </a:solidFill>
              </a:rPr>
              <a:t>InputStreamReader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                            </a:t>
            </a:r>
            <a:r>
              <a:rPr lang="en-US" sz="2400" dirty="0" err="1">
                <a:solidFill>
                  <a:srgbClr val="C00000"/>
                </a:solidFill>
              </a:rPr>
              <a:t>yc.getInputStream</a:t>
            </a:r>
            <a:r>
              <a:rPr lang="en-US" sz="2400" dirty="0">
                <a:solidFill>
                  <a:srgbClr val="C00000"/>
                </a:solidFill>
              </a:rPr>
              <a:t>()));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String </a:t>
            </a:r>
            <a:r>
              <a:rPr lang="en-US" sz="2400" dirty="0" err="1">
                <a:solidFill>
                  <a:srgbClr val="C00000"/>
                </a:solidFill>
              </a:rPr>
              <a:t>inputLine</a:t>
            </a:r>
            <a:r>
              <a:rPr lang="en-US" sz="2400" dirty="0">
                <a:solidFill>
                  <a:srgbClr val="C00000"/>
                </a:solidFill>
              </a:rPr>
              <a:t>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while ((</a:t>
            </a:r>
            <a:r>
              <a:rPr lang="en-US" sz="2400" dirty="0" err="1">
                <a:solidFill>
                  <a:srgbClr val="C00000"/>
                </a:solidFill>
              </a:rPr>
              <a:t>inputLine</a:t>
            </a:r>
            <a:r>
              <a:rPr lang="en-US" sz="2400" dirty="0">
                <a:solidFill>
                  <a:srgbClr val="C00000"/>
                </a:solidFill>
              </a:rPr>
              <a:t> = </a:t>
            </a:r>
            <a:r>
              <a:rPr lang="en-US" sz="2400" dirty="0" err="1">
                <a:solidFill>
                  <a:srgbClr val="C00000"/>
                </a:solidFill>
              </a:rPr>
              <a:t>in.readLine</a:t>
            </a:r>
            <a:r>
              <a:rPr lang="en-US" sz="2400" dirty="0">
                <a:solidFill>
                  <a:srgbClr val="C00000"/>
                </a:solidFill>
              </a:rPr>
              <a:t>()) != null)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    </a:t>
            </a:r>
            <a:r>
              <a:rPr lang="en-US" sz="2400" dirty="0" err="1">
                <a:solidFill>
                  <a:srgbClr val="C00000"/>
                </a:solidFill>
              </a:rPr>
              <a:t>System.out.println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inputLine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in.close</a:t>
            </a:r>
            <a:r>
              <a:rPr lang="en-US" sz="2400" dirty="0">
                <a:solidFill>
                  <a:srgbClr val="C00000"/>
                </a:solidFill>
              </a:rPr>
              <a:t>();	</a:t>
            </a:r>
          </a:p>
        </p:txBody>
      </p:sp>
    </p:spTree>
    <p:extLst>
      <p:ext uri="{BB962C8B-B14F-4D97-AF65-F5344CB8AC3E}">
        <p14:creationId xmlns:p14="http://schemas.microsoft.com/office/powerpoint/2010/main" val="138318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Writing to a URL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1457325"/>
            <a:ext cx="108442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	</a:t>
            </a:r>
          </a:p>
          <a:p>
            <a:r>
              <a:rPr lang="en-US" sz="2800" u="sng" dirty="0" smtClean="0">
                <a:solidFill>
                  <a:srgbClr val="C00000"/>
                </a:solidFill>
              </a:rPr>
              <a:t>Ex:</a:t>
            </a:r>
            <a:endParaRPr lang="en-US" sz="2800" u="sng" dirty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	</a:t>
            </a:r>
            <a:r>
              <a:rPr lang="en-US" sz="2400" dirty="0">
                <a:solidFill>
                  <a:srgbClr val="C00000"/>
                </a:solidFill>
              </a:rPr>
              <a:t>URL </a:t>
            </a:r>
            <a:r>
              <a:rPr lang="en-US" sz="2400" dirty="0" err="1">
                <a:solidFill>
                  <a:srgbClr val="C00000"/>
                </a:solidFill>
              </a:rPr>
              <a:t>url</a:t>
            </a:r>
            <a:r>
              <a:rPr lang="en-US" sz="2400" dirty="0">
                <a:solidFill>
                  <a:srgbClr val="C00000"/>
                </a:solidFill>
              </a:rPr>
              <a:t> = new URL(</a:t>
            </a:r>
            <a:r>
              <a:rPr lang="en-US" sz="2400" dirty="0" err="1">
                <a:solidFill>
                  <a:srgbClr val="C00000"/>
                </a:solidFill>
              </a:rPr>
              <a:t>args</a:t>
            </a:r>
            <a:r>
              <a:rPr lang="en-US" sz="2400" dirty="0">
                <a:solidFill>
                  <a:srgbClr val="C00000"/>
                </a:solidFill>
              </a:rPr>
              <a:t>[0]);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URLConnection</a:t>
            </a:r>
            <a:r>
              <a:rPr lang="en-US" sz="2400" dirty="0">
                <a:solidFill>
                  <a:srgbClr val="C00000"/>
                </a:solidFill>
              </a:rPr>
              <a:t> connection = </a:t>
            </a:r>
            <a:r>
              <a:rPr lang="en-US" sz="2400" dirty="0" err="1">
                <a:solidFill>
                  <a:srgbClr val="C00000"/>
                </a:solidFill>
              </a:rPr>
              <a:t>url.openConnection</a:t>
            </a:r>
            <a:r>
              <a:rPr lang="en-US" sz="2400" dirty="0">
                <a:solidFill>
                  <a:srgbClr val="C00000"/>
                </a:solidFill>
              </a:rPr>
              <a:t>();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connection.setDoOutput</a:t>
            </a:r>
            <a:r>
              <a:rPr lang="en-US" sz="2400" dirty="0">
                <a:solidFill>
                  <a:srgbClr val="C00000"/>
                </a:solidFill>
              </a:rPr>
              <a:t>(true);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OutputStreamWriter</a:t>
            </a:r>
            <a:r>
              <a:rPr lang="en-US" sz="2400" dirty="0">
                <a:solidFill>
                  <a:srgbClr val="C00000"/>
                </a:solidFill>
              </a:rPr>
              <a:t> out = new </a:t>
            </a:r>
            <a:r>
              <a:rPr lang="en-US" sz="2400" dirty="0" err="1">
                <a:solidFill>
                  <a:srgbClr val="C00000"/>
                </a:solidFill>
              </a:rPr>
              <a:t>OutputStreamWriter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                                 </a:t>
            </a:r>
            <a:r>
              <a:rPr lang="en-US" sz="2400" dirty="0" err="1">
                <a:solidFill>
                  <a:srgbClr val="C00000"/>
                </a:solidFill>
              </a:rPr>
              <a:t>connection.getOutputStream</a:t>
            </a:r>
            <a:r>
              <a:rPr lang="en-US" sz="2400" dirty="0">
                <a:solidFill>
                  <a:srgbClr val="C00000"/>
                </a:solidFill>
              </a:rPr>
              <a:t>());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out.write</a:t>
            </a:r>
            <a:r>
              <a:rPr lang="en-US" sz="2400" dirty="0">
                <a:solidFill>
                  <a:srgbClr val="C00000"/>
                </a:solidFill>
              </a:rPr>
              <a:t>("string=" + </a:t>
            </a:r>
            <a:r>
              <a:rPr lang="en-US" sz="2400" dirty="0" err="1">
                <a:solidFill>
                  <a:srgbClr val="C00000"/>
                </a:solidFill>
              </a:rPr>
              <a:t>stringToReverse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out.close</a:t>
            </a:r>
            <a:r>
              <a:rPr lang="en-US" sz="2400" dirty="0">
                <a:solidFill>
                  <a:srgbClr val="C00000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8730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1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44013" y="457200"/>
            <a:ext cx="28289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Lab21.5: Printing header information using </a:t>
            </a:r>
            <a:r>
              <a:rPr lang="en-US" sz="3200" dirty="0" err="1" smtClean="0"/>
              <a:t>URLConnection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13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37"/>
            <a:ext cx="9064305" cy="68843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375" y="2900363"/>
            <a:ext cx="80835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err="1" smtClean="0">
                <a:solidFill>
                  <a:schemeClr val="bg1"/>
                </a:solidFill>
              </a:rPr>
              <a:t>MultiCastSocket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 application can send and receive </a:t>
            </a:r>
            <a:r>
              <a:rPr lang="en-US" sz="2400" dirty="0" err="1">
                <a:solidFill>
                  <a:schemeClr val="bg1"/>
                </a:solidFill>
              </a:rPr>
              <a:t>DatagramPackets</a:t>
            </a:r>
            <a:r>
              <a:rPr lang="en-US" sz="2400" dirty="0">
                <a:solidFill>
                  <a:schemeClr val="bg1"/>
                </a:solidFill>
              </a:rPr>
              <a:t> through a </a:t>
            </a:r>
            <a:r>
              <a:rPr lang="en-US" sz="2400" dirty="0" err="1">
                <a:solidFill>
                  <a:schemeClr val="bg1"/>
                </a:solidFill>
              </a:rPr>
              <a:t>DatagramSocket</a:t>
            </a:r>
            <a:r>
              <a:rPr lang="en-US" sz="2400" dirty="0">
                <a:solidFill>
                  <a:schemeClr val="bg1"/>
                </a:solidFill>
              </a:rPr>
              <a:t>. In addition, </a:t>
            </a:r>
            <a:r>
              <a:rPr lang="en-US" sz="2400" dirty="0" err="1">
                <a:solidFill>
                  <a:schemeClr val="bg1"/>
                </a:solidFill>
              </a:rPr>
              <a:t>DatagramPackets</a:t>
            </a:r>
            <a:r>
              <a:rPr lang="en-US" sz="2400" dirty="0">
                <a:solidFill>
                  <a:schemeClr val="bg1"/>
                </a:solidFill>
              </a:rPr>
              <a:t> can be broadcast to multiple recipients all listening to a </a:t>
            </a:r>
            <a:r>
              <a:rPr lang="en-US" sz="2400" dirty="0" err="1">
                <a:solidFill>
                  <a:schemeClr val="bg1"/>
                </a:solidFill>
              </a:rPr>
              <a:t>MulticastSocket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53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1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0" y="585788"/>
            <a:ext cx="2928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Lab21.6: Demonstration of Datagram Client and server: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44013" y="2528888"/>
            <a:ext cx="2828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Lab21.7: Demonstration of using Datagram for broadcasting to multiple clients.</a:t>
            </a:r>
          </a:p>
        </p:txBody>
      </p:sp>
    </p:spTree>
    <p:extLst>
      <p:ext uri="{BB962C8B-B14F-4D97-AF65-F5344CB8AC3E}">
        <p14:creationId xmlns:p14="http://schemas.microsoft.com/office/powerpoint/2010/main" val="243081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4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Client/Server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4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0375" y="524435"/>
            <a:ext cx="9853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References:</a:t>
            </a:r>
          </a:p>
          <a:p>
            <a:r>
              <a:rPr lang="en-US" sz="2400" b="1" dirty="0">
                <a:hlinkClick r:id="rId2"/>
              </a:rPr>
              <a:t>http://</a:t>
            </a:r>
            <a:r>
              <a:rPr lang="en-US" sz="2400" b="1" dirty="0" smtClean="0">
                <a:hlinkClick r:id="rId2"/>
              </a:rPr>
              <a:t>www.slideshare.net/mousmip/networking-java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32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437262"/>
            <a:ext cx="99940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 on collection using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Lambarda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expression.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Java streaming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Blocking queue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Autoboxing and unboxing</a:t>
            </a:r>
          </a:p>
          <a:p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hlinkClick r:id="rId2"/>
              </a:rPr>
              <a:t>docs.oracle.com/javase/tutorial/reallybigindex.html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3"/>
              </a:rPr>
              <a:t>www.slideshare.net/EdurekaIN/java-class-3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4"/>
              </a:rPr>
              <a:t>www.slideshare.net/abdurrehmanabdurrehman391/variables-and-data-types-by-sir-khalid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5"/>
              </a:rPr>
              <a:t>www.slideshare.net/abdurrehmanabdurrehman391/java-advancedoop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6"/>
              </a:rPr>
              <a:t>www.slideshare.net/MindfireSolutions/java-garbage-collection-how-it-works?next_slideshow=1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7"/>
              </a:rPr>
              <a:t>www.slideshare.net/arnold7490/unit-4-java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8"/>
              </a:rPr>
              <a:t>www.slideshare.net/arnold7490/unit-3-java?next_slideshow=1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9"/>
              </a:rPr>
              <a:t>www.slideshare.net/tushardesarda/java-tutorial-3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0"/>
              </a:rPr>
              <a:t>www.slideshare.net/muralidhar9e/java-exception-handling-ppt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1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1"/>
              </a:rPr>
              <a:t>www.slideshare.net/emprovise/2-javabasics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2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2"/>
              </a:rPr>
              <a:t>www.slideshare.net/AllanHuang/java-new-evolution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3"/>
              </a:rPr>
              <a:t>www.slideshare.net/antonkeks/4-collections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4"/>
              </a:rPr>
              <a:t>www.slideshare.net/andreaiacono/java8-39841939 - Java8</a:t>
            </a:r>
            <a:r>
              <a:rPr lang="en-US" sz="7200" dirty="0" smtClean="0">
                <a:solidFill>
                  <a:schemeClr val="bg1"/>
                </a:solidFill>
              </a:rPr>
              <a:t> features</a:t>
            </a:r>
          </a:p>
          <a:p>
            <a:r>
              <a:rPr lang="en-US" sz="7200" dirty="0">
                <a:solidFill>
                  <a:schemeClr val="bg1"/>
                </a:solidFill>
                <a:hlinkClick r:id="rId1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5"/>
              </a:rPr>
              <a:t>www.slideshare.net/AbhishekKhune/07-java-collection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6"/>
              </a:rPr>
              <a:t>http://www.slideshare.net/shahjahan786/generics-27960064</a:t>
            </a:r>
            <a:r>
              <a:rPr lang="en-US" sz="7200" dirty="0">
                <a:solidFill>
                  <a:schemeClr val="bg1"/>
                </a:solidFill>
              </a:rPr>
              <a:t> - </a:t>
            </a:r>
            <a:r>
              <a:rPr lang="en-US" sz="7200" dirty="0" smtClean="0">
                <a:solidFill>
                  <a:schemeClr val="bg1"/>
                </a:solidFill>
              </a:rPr>
              <a:t>Generics</a:t>
            </a:r>
          </a:p>
          <a:p>
            <a:r>
              <a:rPr lang="en-US" sz="7200" dirty="0">
                <a:solidFill>
                  <a:schemeClr val="bg1"/>
                </a:solidFill>
                <a:hlinkClick r:id="rId1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7"/>
              </a:rPr>
              <a:t>www.slideshare.net/caroljmcdonald/java-generics-2485138?next_slideshow=1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909" y="512776"/>
            <a:ext cx="11081562" cy="42071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www.slideshare.net/KavitaGanesan/is-66154415-kavitaganesanv2</a:t>
            </a:r>
            <a:r>
              <a:rPr lang="en-US" sz="2000" dirty="0" smtClean="0">
                <a:solidFill>
                  <a:schemeClr val="bg1"/>
                </a:solidFill>
              </a:rPr>
              <a:t> - Strings</a:t>
            </a: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www.slideshare.net/antonkeks/10-threads</a:t>
            </a:r>
            <a:r>
              <a:rPr lang="en-US" sz="2000" dirty="0" smtClean="0">
                <a:solidFill>
                  <a:schemeClr val="bg1"/>
                </a:solidFill>
              </a:rPr>
              <a:t> - Threads</a:t>
            </a:r>
          </a:p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4"/>
              </a:rPr>
              <a:t>www.slideshare.net/BenjDelMundo/java-thread-synchronization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www.slideshare.net/javaonkar/thread-concurrancy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6"/>
              </a:rPr>
              <a:t>www.slideshare.net/lineking/io-package</a:t>
            </a:r>
            <a:r>
              <a:rPr lang="en-US" sz="2000" dirty="0" smtClean="0">
                <a:solidFill>
                  <a:schemeClr val="bg1"/>
                </a:solidFill>
              </a:rPr>
              <a:t> - Basic IO</a:t>
            </a:r>
          </a:p>
          <a:p>
            <a:r>
              <a:rPr lang="en-US" sz="2000" dirty="0" smtClean="0">
                <a:solidFill>
                  <a:schemeClr val="bg1"/>
                </a:solidFill>
                <a:hlinkClick r:id="rId7"/>
              </a:rPr>
              <a:t>http</a:t>
            </a:r>
            <a:r>
              <a:rPr lang="en-US" sz="2000" dirty="0">
                <a:solidFill>
                  <a:schemeClr val="bg1"/>
                </a:solidFill>
                <a:hlinkClick r:id="rId7"/>
              </a:rPr>
              <a:t>://</a:t>
            </a:r>
            <a:r>
              <a:rPr lang="en-US" sz="2000" dirty="0" smtClean="0">
                <a:solidFill>
                  <a:schemeClr val="bg1"/>
                </a:solidFill>
                <a:hlinkClick r:id="rId7"/>
              </a:rPr>
              <a:t>new.51cto.com</a:t>
            </a:r>
            <a:r>
              <a:rPr lang="en-US" sz="2000" dirty="0" smtClean="0">
                <a:solidFill>
                  <a:schemeClr val="bg1"/>
                </a:solidFill>
              </a:rPr>
              <a:t> – Buffered streams.</a:t>
            </a:r>
          </a:p>
          <a:p>
            <a:r>
              <a:rPr lang="en-US" sz="20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8"/>
              </a:rPr>
              <a:t>www.slideshare.net/EmertxeSlides/010-core-javaiofundamentals</a:t>
            </a:r>
            <a:r>
              <a:rPr lang="en-US" sz="2000" dirty="0" smtClean="0">
                <a:solidFill>
                  <a:schemeClr val="bg1"/>
                </a:solidFill>
              </a:rPr>
              <a:t> - IO</a:t>
            </a:r>
          </a:p>
          <a:p>
            <a:r>
              <a:rPr lang="en-US" sz="20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9"/>
              </a:rPr>
              <a:t>www.slideshare.net/martyhall/file-io-in-java-8-applying-the-power-of-streams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r>
              <a:rPr lang="en-US" sz="20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10"/>
              </a:rPr>
              <a:t>www.slideshare.net/boulderjug/55-things-in-java-7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1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0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10082</TotalTime>
  <Words>607</Words>
  <Application>Microsoft Office PowerPoint</Application>
  <PresentationFormat>Widescreen</PresentationFormat>
  <Paragraphs>241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Java - miscellaneous</vt:lpstr>
      <vt:lpstr>Java - miscellaneous</vt:lpstr>
      <vt:lpstr>Java - miscellaneous</vt:lpstr>
      <vt:lpstr>Advanced java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2069</cp:revision>
  <dcterms:created xsi:type="dcterms:W3CDTF">2015-08-26T11:57:20Z</dcterms:created>
  <dcterms:modified xsi:type="dcterms:W3CDTF">2015-11-18T05:32:31Z</dcterms:modified>
</cp:coreProperties>
</file>